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embeddedFontLst>
    <p:embeddedFont>
      <p:font typeface="Archivo Black" panose="020B0604020202020204" charset="0"/>
      <p:regular r:id="rId57"/>
    </p:embeddedFont>
    <p:embeddedFont>
      <p:font typeface="Comfortaa"/>
      <p:regular r:id="rId58"/>
      <p:bold r:id="rId59"/>
    </p:embeddedFont>
    <p:embeddedFont>
      <p:font typeface="Montserrat" panose="020B0604020202020204" charset="0"/>
      <p:regular r:id="rId60"/>
      <p:bold r:id="rId61"/>
      <p:italic r:id="rId62"/>
      <p:boldItalic r:id="rId63"/>
    </p:embeddedFont>
    <p:embeddedFont>
      <p:font typeface="Lato" panose="020B0604020202020204" charset="0"/>
      <p:regular r:id="rId64"/>
      <p:bold r:id="rId65"/>
      <p:italic r:id="rId66"/>
      <p:boldItalic r:id="rId67"/>
    </p:embeddedFont>
    <p:embeddedFont>
      <p:font typeface="Rockwell" panose="02060603020205020403" pitchFamily="18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4000"/>
              <a:buNone/>
              <a:defRPr sz="4000"/>
            </a:lvl1pPr>
            <a:lvl2pPr lvl="1">
              <a:spcBef>
                <a:spcPts val="0"/>
              </a:spcBef>
              <a:buSzPts val="4000"/>
              <a:buNone/>
              <a:defRPr sz="4000"/>
            </a:lvl2pPr>
            <a:lvl3pPr lvl="2">
              <a:spcBef>
                <a:spcPts val="0"/>
              </a:spcBef>
              <a:buSzPts val="4000"/>
              <a:buNone/>
              <a:defRPr sz="4000"/>
            </a:lvl3pPr>
            <a:lvl4pPr lvl="3">
              <a:spcBef>
                <a:spcPts val="0"/>
              </a:spcBef>
              <a:buSzPts val="4000"/>
              <a:buNone/>
              <a:defRPr sz="4000"/>
            </a:lvl4pPr>
            <a:lvl5pPr lvl="4">
              <a:spcBef>
                <a:spcPts val="0"/>
              </a:spcBef>
              <a:buSzPts val="4000"/>
              <a:buNone/>
              <a:defRPr sz="4000"/>
            </a:lvl5pPr>
            <a:lvl6pPr lvl="5">
              <a:spcBef>
                <a:spcPts val="0"/>
              </a:spcBef>
              <a:buSzPts val="4000"/>
              <a:buNone/>
              <a:defRPr sz="4000"/>
            </a:lvl6pPr>
            <a:lvl7pPr lvl="6">
              <a:spcBef>
                <a:spcPts val="0"/>
              </a:spcBef>
              <a:buSzPts val="4000"/>
              <a:buNone/>
              <a:defRPr sz="4000"/>
            </a:lvl7pPr>
            <a:lvl8pPr lvl="7">
              <a:spcBef>
                <a:spcPts val="0"/>
              </a:spcBef>
              <a:buSzPts val="4000"/>
              <a:buNone/>
              <a:defRPr sz="4000"/>
            </a:lvl8pPr>
            <a:lvl9pPr lvl="8">
              <a:spcBef>
                <a:spcPts val="0"/>
              </a:spcBef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8000"/>
              <a:buNone/>
              <a:defRPr sz="8000"/>
            </a:lvl1pPr>
            <a:lvl2pPr lvl="1">
              <a:spcBef>
                <a:spcPts val="0"/>
              </a:spcBef>
              <a:buSzPts val="8000"/>
              <a:buNone/>
              <a:defRPr sz="8000"/>
            </a:lvl2pPr>
            <a:lvl3pPr lvl="2">
              <a:spcBef>
                <a:spcPts val="0"/>
              </a:spcBef>
              <a:buSzPts val="8000"/>
              <a:buNone/>
              <a:defRPr sz="8000"/>
            </a:lvl3pPr>
            <a:lvl4pPr lvl="3">
              <a:spcBef>
                <a:spcPts val="0"/>
              </a:spcBef>
              <a:buSzPts val="8000"/>
              <a:buNone/>
              <a:defRPr sz="8000"/>
            </a:lvl4pPr>
            <a:lvl5pPr lvl="4">
              <a:spcBef>
                <a:spcPts val="0"/>
              </a:spcBef>
              <a:buSzPts val="8000"/>
              <a:buNone/>
              <a:defRPr sz="8000"/>
            </a:lvl5pPr>
            <a:lvl6pPr lvl="5">
              <a:spcBef>
                <a:spcPts val="0"/>
              </a:spcBef>
              <a:buSzPts val="8000"/>
              <a:buNone/>
              <a:defRPr sz="8000"/>
            </a:lvl6pPr>
            <a:lvl7pPr lvl="6">
              <a:spcBef>
                <a:spcPts val="0"/>
              </a:spcBef>
              <a:buSzPts val="8000"/>
              <a:buNone/>
              <a:defRPr sz="8000"/>
            </a:lvl7pPr>
            <a:lvl8pPr lvl="7">
              <a:spcBef>
                <a:spcPts val="0"/>
              </a:spcBef>
              <a:buSzPts val="8000"/>
              <a:buNone/>
              <a:defRPr sz="8000"/>
            </a:lvl8pPr>
            <a:lvl9pPr lvl="8">
              <a:spcBef>
                <a:spcPts val="0"/>
              </a:spcBef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jpg"/><Relationship Id="rId5" Type="http://schemas.openxmlformats.org/officeDocument/2006/relationships/hyperlink" Target="http://www.youtube.com/watch?v=X8TSLkE8dYg" TargetMode="External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191700" y="84600"/>
            <a:ext cx="8379600" cy="1439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Report Presentation of         </a:t>
            </a:r>
            <a:r>
              <a:rPr lang="en" sz="3600" b="1"/>
              <a:t>CSE350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191700" y="1404075"/>
            <a:ext cx="6999000" cy="332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Section : 01</a:t>
            </a:r>
          </a:p>
          <a:p>
            <a:pPr lvl="0">
              <a:spcBef>
                <a:spcPts val="0"/>
              </a:spcBef>
              <a:buNone/>
            </a:pPr>
            <a:endParaRPr sz="1800" b="1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lvl="0">
              <a:spcBef>
                <a:spcPts val="0"/>
              </a:spcBef>
              <a:buNone/>
            </a:pPr>
            <a:endParaRPr sz="1800" b="1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Course Instructor : </a:t>
            </a:r>
            <a:r>
              <a:rPr lang="en" sz="24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Maheen Islam</a:t>
            </a:r>
          </a:p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Dept. of Computer Science and Engineering</a:t>
            </a:r>
          </a:p>
          <a:p>
            <a:pPr lvl="0">
              <a:spcBef>
                <a:spcPts val="0"/>
              </a:spcBef>
              <a:buNone/>
            </a:pPr>
            <a:endParaRPr sz="1800" b="1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lvl="0">
              <a:spcBef>
                <a:spcPts val="0"/>
              </a:spcBef>
              <a:buNone/>
            </a:pPr>
            <a:endParaRPr sz="1800" b="1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Presented By: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  i) Sakibur Rahman  -  2014-1-60-032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 ii) Riajul Islam          -  2014-2-60-087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iii) Akash Ahmed       -  2014-3-60-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559825" y="2053000"/>
            <a:ext cx="5247000" cy="1807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500" b="1"/>
              <a:t>Artificial</a:t>
            </a:r>
          </a:p>
          <a:p>
            <a:pPr lvl="0">
              <a:spcBef>
                <a:spcPts val="0"/>
              </a:spcBef>
              <a:buNone/>
            </a:pPr>
            <a:r>
              <a:rPr lang="en" sz="6500" b="1"/>
              <a:t>Satellites</a:t>
            </a:r>
            <a:r>
              <a:rPr lang="en" sz="9600" b="1"/>
              <a:t>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 title="Placeholder image"/>
          <p:cNvPicPr preferRelativeResize="0"/>
          <p:nvPr/>
        </p:nvPicPr>
        <p:blipFill rotWithShape="1">
          <a:blip r:embed="rId3">
            <a:alphaModFix/>
          </a:blip>
          <a:srcRect t="2489" b="2489"/>
          <a:stretch/>
        </p:blipFill>
        <p:spPr>
          <a:xfrm>
            <a:off x="0" y="-28164"/>
            <a:ext cx="9144000" cy="519983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58325" y="4280425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950" y="1238375"/>
            <a:ext cx="4292100" cy="27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3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0" y="4327075"/>
            <a:ext cx="91440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The International Space Station is the largest satellite in orbit. This file photo of the station was taken in May 2010 by NASA space shuttle astronauts. Credit: NASA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7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559825" y="2729475"/>
            <a:ext cx="4851000" cy="1807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500" b="1"/>
              <a:t>Artificial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500" b="1"/>
              <a:t>Satellites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489825" y="676450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500" b="1">
                <a:solidFill>
                  <a:srgbClr val="FFFFFF"/>
                </a:solidFill>
              </a:rPr>
              <a:t>Our Goal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823850" y="1294625"/>
            <a:ext cx="6745500" cy="2799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500" b="1"/>
              <a:t>Artificial satellite</a:t>
            </a:r>
          </a:p>
          <a:p>
            <a:pPr lvl="0">
              <a:spcBef>
                <a:spcPts val="0"/>
              </a:spcBef>
              <a:buNone/>
            </a:pPr>
            <a:r>
              <a:rPr lang="en" sz="3500" b="1"/>
              <a:t>Invention</a:t>
            </a:r>
          </a:p>
          <a:p>
            <a:pPr lvl="0">
              <a:spcBef>
                <a:spcPts val="0"/>
              </a:spcBef>
              <a:buNone/>
            </a:pPr>
            <a:endParaRPr sz="3500" b="1"/>
          </a:p>
          <a:p>
            <a:pPr lvl="0" rtl="0">
              <a:spcBef>
                <a:spcPts val="0"/>
              </a:spcBef>
              <a:buNone/>
            </a:pPr>
            <a:r>
              <a:rPr lang="en" sz="6500" b="1"/>
              <a:t>Story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/>
        </p:nvSpPr>
        <p:spPr>
          <a:xfrm>
            <a:off x="190500" y="458600"/>
            <a:ext cx="8777100" cy="167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History changed on October 4, 1957, when the Soviet Union successfully launched Sputnik I. The world's first artificial satellite was about the size of a beach ball (58 cm.or 22.8 inches in diameter), weighed only 83.6 kg. or 183.9 pounds, and took about 98 minutes to orbit the Earth on its elliptical path.</a:t>
            </a:r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3">
            <a:alphaModFix/>
          </a:blip>
          <a:srcRect r="1009"/>
          <a:stretch/>
        </p:blipFill>
        <p:spPr>
          <a:xfrm>
            <a:off x="254025" y="2010700"/>
            <a:ext cx="5538576" cy="288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1131325" y="2052725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title" idx="4294967295"/>
          </p:nvPr>
        </p:nvSpPr>
        <p:spPr>
          <a:xfrm>
            <a:off x="2275350" y="1780675"/>
            <a:ext cx="4593300" cy="200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en" sz="6500" b="1"/>
              <a:t>Satellites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 idx="4294967295"/>
          </p:nvPr>
        </p:nvSpPr>
        <p:spPr>
          <a:xfrm>
            <a:off x="1387925" y="2216300"/>
            <a:ext cx="6741300" cy="132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b="1"/>
              <a:t>How satellite works...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314900" y="2018025"/>
            <a:ext cx="5645100" cy="1329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 b="1"/>
              <a:t>Types of Satellites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" y="0"/>
            <a:ext cx="91440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532275" y="2309575"/>
            <a:ext cx="4587000" cy="1148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We have seen already...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 idx="4294967295"/>
          </p:nvPr>
        </p:nvSpPr>
        <p:spPr>
          <a:xfrm>
            <a:off x="723125" y="1026375"/>
            <a:ext cx="7406100" cy="3452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b="1"/>
              <a:t>Types, Installation and Operation</a:t>
            </a:r>
          </a:p>
          <a:p>
            <a:pPr lvl="0" rtl="0">
              <a:spcBef>
                <a:spcPts val="0"/>
              </a:spcBef>
              <a:buNone/>
            </a:pPr>
            <a:endParaRPr sz="4000" b="1"/>
          </a:p>
          <a:p>
            <a:pPr lvl="0" rtl="0">
              <a:spcBef>
                <a:spcPts val="0"/>
              </a:spcBef>
              <a:buNone/>
            </a:pPr>
            <a:r>
              <a:rPr lang="en" sz="4000" b="1"/>
              <a:t>of Satellites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1562900" y="1940000"/>
            <a:ext cx="6204900" cy="189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b="1">
                <a:solidFill>
                  <a:srgbClr val="FFFFFF"/>
                </a:solidFill>
              </a:rPr>
              <a:t>Is it a satellite?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/>
        </p:nvSpPr>
        <p:spPr>
          <a:xfrm>
            <a:off x="2974125" y="2017775"/>
            <a:ext cx="3580500" cy="131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500">
                <a:solidFill>
                  <a:srgbClr val="FFFFFF"/>
                </a:solidFill>
              </a:rPr>
              <a:t>   Yes !!!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/>
        </p:nvSpPr>
        <p:spPr>
          <a:xfrm>
            <a:off x="2974125" y="2017775"/>
            <a:ext cx="3580500" cy="131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500">
                <a:solidFill>
                  <a:srgbClr val="FFFFFF"/>
                </a:solidFill>
              </a:rPr>
              <a:t>   No !!!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/>
        </p:nvSpPr>
        <p:spPr>
          <a:xfrm>
            <a:off x="1224650" y="1143000"/>
            <a:ext cx="6717900" cy="298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500">
                <a:solidFill>
                  <a:srgbClr val="FFFFFF"/>
                </a:solidFill>
              </a:rPr>
              <a:t>A satellite is an object in space </a:t>
            </a:r>
          </a:p>
          <a:p>
            <a:pPr lvl="0">
              <a:spcBef>
                <a:spcPts val="0"/>
              </a:spcBef>
              <a:buNone/>
            </a:pPr>
            <a:endParaRPr sz="35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3500">
                <a:solidFill>
                  <a:srgbClr val="FFFFFF"/>
                </a:solidFill>
              </a:rPr>
              <a:t>that orbits or circles around a </a:t>
            </a:r>
          </a:p>
          <a:p>
            <a:pPr lvl="0">
              <a:spcBef>
                <a:spcPts val="0"/>
              </a:spcBef>
              <a:buNone/>
            </a:pPr>
            <a:endParaRPr sz="35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3500">
                <a:solidFill>
                  <a:srgbClr val="FFFFFF"/>
                </a:solidFill>
              </a:rPr>
              <a:t>bigger object. 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2297650" y="1971075"/>
            <a:ext cx="4431900" cy="146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500">
                <a:solidFill>
                  <a:srgbClr val="FFFFFF"/>
                </a:solidFill>
              </a:rPr>
              <a:t> Very good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/>
        </p:nvSpPr>
        <p:spPr>
          <a:xfrm>
            <a:off x="1562900" y="1940000"/>
            <a:ext cx="6204900" cy="189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b="1">
                <a:solidFill>
                  <a:srgbClr val="FFFFFF"/>
                </a:solidFill>
              </a:rPr>
              <a:t>Is it a satellite?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/>
        </p:nvSpPr>
        <p:spPr>
          <a:xfrm>
            <a:off x="1457925" y="1084700"/>
            <a:ext cx="6717900" cy="293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500">
                <a:solidFill>
                  <a:srgbClr val="FFFFFF"/>
                </a:solidFill>
              </a:rPr>
              <a:t>Wrong Answer: No</a:t>
            </a:r>
          </a:p>
          <a:p>
            <a:pPr lvl="0">
              <a:spcBef>
                <a:spcPts val="0"/>
              </a:spcBef>
              <a:buNone/>
            </a:pPr>
            <a:endParaRPr sz="5000" b="1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5000" b="1">
                <a:solidFill>
                  <a:srgbClr val="FFFFFF"/>
                </a:solidFill>
              </a:rPr>
              <a:t>Right answer: Yes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/>
        </p:nvSpPr>
        <p:spPr>
          <a:xfrm>
            <a:off x="2426100" y="898100"/>
            <a:ext cx="6717900" cy="222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5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5000" b="1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5000" b="1">
                <a:solidFill>
                  <a:srgbClr val="FFFFFF"/>
                </a:solidFill>
              </a:rPr>
              <a:t>Space Station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725" y="1026200"/>
            <a:ext cx="6869650" cy="38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1341275" y="128300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600" b="1">
                <a:solidFill>
                  <a:srgbClr val="FFFFFF"/>
                </a:solidFill>
              </a:rPr>
              <a:t>How Are Satellites Repaired In Space?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/>
        </p:nvSpPr>
        <p:spPr>
          <a:xfrm>
            <a:off x="1049700" y="1271300"/>
            <a:ext cx="7347900" cy="204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 b="1">
                <a:solidFill>
                  <a:srgbClr val="FFFFFF"/>
                </a:solidFill>
              </a:rPr>
              <a:t>NASA astronauts</a:t>
            </a:r>
            <a:r>
              <a:rPr lang="en" sz="2200">
                <a:solidFill>
                  <a:srgbClr val="FFFFFF"/>
                </a:solidFill>
              </a:rPr>
              <a:t> </a:t>
            </a:r>
            <a:r>
              <a:rPr lang="en" sz="3500">
                <a:solidFill>
                  <a:srgbClr val="FFFFFF"/>
                </a:solidFill>
              </a:rPr>
              <a:t>Scott Kelly</a:t>
            </a:r>
            <a:r>
              <a:rPr lang="en" sz="2200">
                <a:solidFill>
                  <a:srgbClr val="FFFFFF"/>
                </a:solidFill>
              </a:rPr>
              <a:t> and </a:t>
            </a:r>
            <a:r>
              <a:rPr lang="en" sz="3500">
                <a:solidFill>
                  <a:srgbClr val="FFFFFF"/>
                </a:solidFill>
              </a:rPr>
              <a:t>Tim Kopra</a:t>
            </a:r>
            <a:r>
              <a:rPr lang="en" sz="2200">
                <a:solidFill>
                  <a:srgbClr val="FFFFFF"/>
                </a:solidFill>
              </a:rPr>
              <a:t> will likely </a:t>
            </a:r>
            <a:r>
              <a:rPr lang="en" sz="3000" b="1">
                <a:solidFill>
                  <a:srgbClr val="FFFFFF"/>
                </a:solidFill>
              </a:rPr>
              <a:t>perform an unexpected spacewalk</a:t>
            </a:r>
            <a:r>
              <a:rPr lang="en" sz="2200">
                <a:solidFill>
                  <a:srgbClr val="FFFFFF"/>
                </a:solidFill>
              </a:rPr>
              <a:t>, </a:t>
            </a:r>
            <a:r>
              <a:rPr lang="en" sz="2200" b="1">
                <a:solidFill>
                  <a:srgbClr val="FFFFFF"/>
                </a:solidFill>
              </a:rPr>
              <a:t>to </a:t>
            </a:r>
            <a:r>
              <a:rPr lang="en" sz="3000" b="1">
                <a:solidFill>
                  <a:srgbClr val="FFFFFF"/>
                </a:solidFill>
              </a:rPr>
              <a:t>fix a rail car</a:t>
            </a:r>
            <a:r>
              <a:rPr lang="en" sz="2200">
                <a:solidFill>
                  <a:srgbClr val="FFFFFF"/>
                </a:solidFill>
              </a:rPr>
              <a:t> that stalled on the outside of the International Space Station  (Dec 21, 2015)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800525" y="1428900"/>
            <a:ext cx="4587000" cy="228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500" b="1">
                <a:solidFill>
                  <a:srgbClr val="B7B7B7"/>
                </a:solidFill>
              </a:rPr>
              <a:t>Satellite </a:t>
            </a:r>
          </a:p>
          <a:p>
            <a:pPr lvl="0" rtl="0">
              <a:spcBef>
                <a:spcPts val="0"/>
              </a:spcBef>
              <a:buNone/>
            </a:pPr>
            <a:endParaRPr sz="4000" b="1"/>
          </a:p>
          <a:p>
            <a:pPr lvl="0" rtl="0">
              <a:spcBef>
                <a:spcPts val="0"/>
              </a:spcBef>
              <a:buNone/>
            </a:pPr>
            <a:r>
              <a:rPr lang="en" sz="3500" b="1"/>
              <a:t>  </a:t>
            </a:r>
            <a:r>
              <a:rPr lang="en" sz="3500" b="1">
                <a:solidFill>
                  <a:srgbClr val="FFFFFF"/>
                </a:solidFill>
              </a:rPr>
              <a:t>Applications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1458000" y="603725"/>
            <a:ext cx="7380000" cy="99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500" b="1">
                <a:solidFill>
                  <a:srgbClr val="CCCCCC"/>
                </a:solidFill>
              </a:rPr>
              <a:t>Long distance transmission of</a:t>
            </a:r>
            <a:r>
              <a:rPr lang="en" sz="3500" b="1"/>
              <a:t> 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1458000" y="2099375"/>
            <a:ext cx="6717900" cy="183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Char char="●"/>
            </a:pPr>
            <a:r>
              <a:rPr lang="en" sz="3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Television </a:t>
            </a:r>
            <a:r>
              <a:rPr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programmes</a:t>
            </a:r>
          </a:p>
          <a:p>
            <a:pPr marL="457200" lvl="0" indent="-406400" rtl="0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Char char="●"/>
            </a:pPr>
            <a:r>
              <a:rPr lang="en" sz="3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Telephones </a:t>
            </a:r>
            <a:r>
              <a:rPr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communication </a:t>
            </a:r>
          </a:p>
          <a:p>
            <a:pPr marL="457200" lvl="0" indent="-450850" rtl="0">
              <a:spcBef>
                <a:spcPts val="0"/>
              </a:spcBef>
              <a:buClr>
                <a:srgbClr val="FFFFFF"/>
              </a:buClr>
              <a:buSzPts val="3500"/>
              <a:buFont typeface="Montserrat"/>
              <a:buChar char="●"/>
            </a:pPr>
            <a:r>
              <a:rPr lang="en" sz="3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1530775" y="638675"/>
            <a:ext cx="34143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b="1">
                <a:solidFill>
                  <a:srgbClr val="B7B7B7"/>
                </a:solidFill>
              </a:rPr>
              <a:t>Used for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1714500" y="2122725"/>
            <a:ext cx="6793800" cy="223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" sz="2800" b="1">
                <a:solidFill>
                  <a:schemeClr val="lt1"/>
                </a:solidFill>
              </a:rPr>
              <a:t>Research</a:t>
            </a:r>
            <a:r>
              <a:rPr lang="en" sz="2800">
                <a:solidFill>
                  <a:schemeClr val="lt1"/>
                </a:solidFill>
              </a:rPr>
              <a:t> </a:t>
            </a: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" sz="2800" b="1">
                <a:solidFill>
                  <a:schemeClr val="lt1"/>
                </a:solidFill>
              </a:rPr>
              <a:t>Defense</a:t>
            </a:r>
            <a:r>
              <a:rPr lang="en" sz="2800">
                <a:solidFill>
                  <a:schemeClr val="lt1"/>
                </a:solidFill>
              </a:rPr>
              <a:t> </a:t>
            </a:r>
          </a:p>
          <a:p>
            <a:pPr marL="457200" lvl="0" indent="-406400" rtl="0">
              <a:spcBef>
                <a:spcPts val="0"/>
              </a:spcBef>
              <a:buClr>
                <a:schemeClr val="lt1"/>
              </a:buClr>
              <a:buSzPts val="2800"/>
              <a:buChar char="●"/>
            </a:pPr>
            <a:r>
              <a:rPr lang="en" sz="2800" b="1">
                <a:solidFill>
                  <a:schemeClr val="lt1"/>
                </a:solidFill>
              </a:rPr>
              <a:t>Remote sensing:</a:t>
            </a:r>
            <a:r>
              <a:rPr lang="en" sz="2800">
                <a:solidFill>
                  <a:schemeClr val="lt1"/>
                </a:solidFill>
              </a:rPr>
              <a:t> collecting information from a distance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1329650" y="1562875"/>
            <a:ext cx="7569300" cy="300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500">
                <a:solidFill>
                  <a:srgbClr val="FFFFFF"/>
                </a:solidFill>
              </a:rPr>
              <a:t> </a:t>
            </a:r>
          </a:p>
          <a:p>
            <a:pPr marL="457200" lvl="0" indent="-450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Char char="●"/>
            </a:pPr>
            <a:r>
              <a:rPr lang="en" sz="3500" b="1">
                <a:solidFill>
                  <a:srgbClr val="FFFFFF"/>
                </a:solidFill>
              </a:rPr>
              <a:t>Natural</a:t>
            </a:r>
          </a:p>
          <a:p>
            <a:pPr marL="914400" lvl="1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" sz="2500">
                <a:solidFill>
                  <a:srgbClr val="FFFFFF"/>
                </a:solidFill>
              </a:rPr>
              <a:t>Moon orbiting the Earth</a:t>
            </a:r>
          </a:p>
          <a:p>
            <a:pPr marL="914400" lvl="1" indent="-387350" rtl="0">
              <a:spcBef>
                <a:spcPts val="0"/>
              </a:spcBef>
              <a:buClr>
                <a:srgbClr val="FFFFFF"/>
              </a:buClr>
              <a:buSzPts val="2500"/>
              <a:buChar char="○"/>
            </a:pPr>
            <a:r>
              <a:rPr lang="en">
                <a:solidFill>
                  <a:srgbClr val="FFFFFF"/>
                </a:solidFill>
              </a:rPr>
              <a:t>There are dozens upon dozens of natural satellites in the solar system, with almost every planet having at least one moon. Saturn, for example, has at least 53 natural satellites</a:t>
            </a:r>
          </a:p>
          <a:p>
            <a:pPr marL="457200" lvl="0" indent="-450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Char char="●"/>
            </a:pPr>
            <a:r>
              <a:rPr lang="en" sz="3500" b="1">
                <a:solidFill>
                  <a:srgbClr val="FFFFFF"/>
                </a:solidFill>
              </a:rPr>
              <a:t>Artificial </a:t>
            </a:r>
          </a:p>
          <a:p>
            <a:pPr marL="914400" lvl="1" indent="-387350" rtl="0">
              <a:spcBef>
                <a:spcPts val="0"/>
              </a:spcBef>
              <a:buClr>
                <a:srgbClr val="FFFFFF"/>
              </a:buClr>
              <a:buSzPts val="2500"/>
              <a:buChar char="○"/>
            </a:pPr>
            <a:r>
              <a:rPr lang="en" sz="2500">
                <a:solidFill>
                  <a:srgbClr val="FFFFFF"/>
                </a:solidFill>
              </a:rPr>
              <a:t>International Space Station orbiting the Earth</a:t>
            </a:r>
          </a:p>
          <a:p>
            <a:pPr lvl="0" rtl="0">
              <a:spcBef>
                <a:spcPts val="0"/>
              </a:spcBef>
              <a:buNone/>
            </a:pPr>
            <a:endParaRPr sz="25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500">
              <a:solidFill>
                <a:srgbClr val="FFFFFF"/>
              </a:solidFill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758100" y="583175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 b="1">
                <a:solidFill>
                  <a:srgbClr val="FFFFFF"/>
                </a:solidFill>
              </a:rPr>
              <a:t>Two kinds of satellites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1577450" y="1315175"/>
            <a:ext cx="7038900" cy="2802000"/>
          </a:xfrm>
          <a:prstGeom prst="rect">
            <a:avLst/>
          </a:prstGeom>
          <a:solidFill>
            <a:srgbClr val="FFFFFF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>
              <a:solidFill>
                <a:srgbClr val="0000FF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b="1">
                <a:solidFill>
                  <a:srgbClr val="000000"/>
                </a:solidFill>
              </a:rPr>
              <a:t>GPS: </a:t>
            </a:r>
            <a:r>
              <a:rPr lang="en">
                <a:solidFill>
                  <a:srgbClr val="000000"/>
                </a:solidFill>
              </a:rPr>
              <a:t>Global positioning system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b="1">
                <a:solidFill>
                  <a:srgbClr val="000000"/>
                </a:solidFill>
              </a:rPr>
              <a:t>Weather </a:t>
            </a:r>
            <a:r>
              <a:rPr lang="en">
                <a:solidFill>
                  <a:srgbClr val="000000"/>
                </a:solidFill>
              </a:rPr>
              <a:t>info collection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b="1">
                <a:solidFill>
                  <a:srgbClr val="000000"/>
                </a:solidFill>
              </a:rPr>
              <a:t>Agriculture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ts val="2400"/>
              <a:buChar char="●"/>
            </a:pPr>
            <a:r>
              <a:rPr lang="en" b="1">
                <a:solidFill>
                  <a:srgbClr val="000000"/>
                </a:solidFill>
              </a:rPr>
              <a:t>Land and ocean features </a:t>
            </a:r>
            <a:br>
              <a:rPr lang="en" b="1">
                <a:solidFill>
                  <a:srgbClr val="000000"/>
                </a:solidFill>
              </a:rPr>
            </a:br>
            <a:r>
              <a:rPr lang="en" b="1">
                <a:solidFill>
                  <a:srgbClr val="000000"/>
                </a:solidFill>
              </a:rPr>
              <a:t>including</a:t>
            </a:r>
            <a:r>
              <a:rPr lang="en" b="1">
                <a:solidFill>
                  <a:srgbClr val="0000FF"/>
                </a:solidFill>
              </a:rPr>
              <a:t> movement of fish in oceans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787350" y="1746675"/>
            <a:ext cx="7038900" cy="267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/>
              <a:t>Simply saying,</a:t>
            </a:r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              </a:t>
            </a:r>
            <a:r>
              <a:rPr lang="en" sz="6500" b="1">
                <a:solidFill>
                  <a:srgbClr val="FFFFFF"/>
                </a:solidFill>
              </a:rPr>
              <a:t>Where not...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/>
        </p:nvSpPr>
        <p:spPr>
          <a:xfrm>
            <a:off x="3568950" y="1131350"/>
            <a:ext cx="5435100" cy="261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500" b="1">
                <a:solidFill>
                  <a:srgbClr val="B7B7B7"/>
                </a:solidFill>
              </a:rPr>
              <a:t>   Satellite</a:t>
            </a:r>
            <a:br>
              <a:rPr lang="en" sz="3500" b="1">
                <a:solidFill>
                  <a:srgbClr val="B7B7B7"/>
                </a:solidFill>
              </a:rPr>
            </a:br>
            <a:endParaRPr lang="en" sz="3500" b="1">
              <a:solidFill>
                <a:srgbClr val="B7B7B7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3500" b="1">
                <a:solidFill>
                  <a:srgbClr val="FFFFFF"/>
                </a:solidFill>
              </a:rPr>
              <a:t>        </a:t>
            </a:r>
            <a:r>
              <a:rPr lang="en" sz="6500" b="1">
                <a:solidFill>
                  <a:srgbClr val="FFFFFF"/>
                </a:solidFill>
              </a:rPr>
              <a:t>Business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500"/>
              <a:t>In previous</a:t>
            </a: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 b="1"/>
              <a:t>We’ve seen ...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/>
        </p:nvSpPr>
        <p:spPr>
          <a:xfrm>
            <a:off x="3382325" y="2029400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500" b="1">
                <a:solidFill>
                  <a:srgbClr val="FFFFFF"/>
                </a:solidFill>
              </a:rPr>
              <a:t>Now...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1096325" y="1969850"/>
            <a:ext cx="73827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000" b="1">
                <a:solidFill>
                  <a:srgbClr val="FFFFFF"/>
                </a:solidFill>
              </a:rPr>
              <a:t>Too many Satellites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/>
        </p:nvSpPr>
        <p:spPr>
          <a:xfrm>
            <a:off x="1096325" y="1969850"/>
            <a:ext cx="73827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000" b="1">
                <a:solidFill>
                  <a:srgbClr val="FFFFFF"/>
                </a:solidFill>
              </a:rPr>
              <a:t>Multi billion $ business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891200" cy="1772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 b="1"/>
              <a:t>Natural</a:t>
            </a:r>
            <a:r>
              <a:rPr lang="en" sz="6500" b="1"/>
              <a:t> Satellites</a:t>
            </a:r>
            <a:r>
              <a:rPr lang="en" sz="9600" b="1"/>
              <a:t>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title"/>
          </p:nvPr>
        </p:nvSpPr>
        <p:spPr>
          <a:xfrm>
            <a:off x="357350" y="1038025"/>
            <a:ext cx="4587000" cy="370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4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500" b="1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Satellite</a:t>
            </a: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being </a:t>
            </a:r>
            <a:r>
              <a:rPr lang="en" sz="2400" b="1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</a:t>
            </a: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building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" sz="2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digital highways</a:t>
            </a: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requires all players work together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striving for</a:t>
            </a:r>
            <a:r>
              <a:rPr lang="en" sz="2400" b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6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innovation</a:t>
            </a: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meeting</a:t>
            </a:r>
            <a:r>
              <a:rPr lang="en" sz="2400" b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challenges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rgbClr val="0000FF"/>
              </a:buClr>
              <a:buSzPts val="2400"/>
              <a:buFont typeface="Times New Roman"/>
              <a:buChar char="●"/>
            </a:pPr>
            <a:r>
              <a:rPr lang="en" sz="2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solve problems</a:t>
            </a:r>
          </a:p>
          <a:p>
            <a:pPr lvl="0">
              <a:spcBef>
                <a:spcPts val="0"/>
              </a:spcBef>
              <a:buNone/>
            </a:pPr>
            <a:endParaRPr sz="1300"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380650" y="936750"/>
            <a:ext cx="5381100" cy="3521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500" b="1"/>
              <a:t>Need business model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 descr="The unique executive meeting place for the global satellite communications and information business  http://www.satellite-business.com" title="World Satellite Business Week 2017">
            <a:hlinkClick r:id="rId5"/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" name="World Satellite Business Week 2017">
            <a:hlinkClick r:id="" action="ppaction://media"/>
            <a:extLst>
              <a:ext uri="{FF2B5EF4-FFF2-40B4-BE49-F238E27FC236}">
                <a16:creationId xmlns:a16="http://schemas.microsoft.com/office/drawing/2014/main" id="{7096699E-8ABB-46A5-931F-58C01CBFD7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title"/>
          </p:nvPr>
        </p:nvSpPr>
        <p:spPr>
          <a:xfrm>
            <a:off x="2904150" y="2341525"/>
            <a:ext cx="59016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500" b="1"/>
              <a:t>Any Questions?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title"/>
          </p:nvPr>
        </p:nvSpPr>
        <p:spPr>
          <a:xfrm>
            <a:off x="4819775" y="2714725"/>
            <a:ext cx="34962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500" b="1"/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999"/>
            <a:ext cx="914400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3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Office PowerPoint</Application>
  <PresentationFormat>On-screen Show (16:9)</PresentationFormat>
  <Paragraphs>93</Paragraphs>
  <Slides>54</Slides>
  <Notes>54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Times New Roman</vt:lpstr>
      <vt:lpstr>Archivo Black</vt:lpstr>
      <vt:lpstr>Arial</vt:lpstr>
      <vt:lpstr>Comfortaa</vt:lpstr>
      <vt:lpstr>Montserrat</vt:lpstr>
      <vt:lpstr>Lato</vt:lpstr>
      <vt:lpstr>Rockwell</vt:lpstr>
      <vt:lpstr>Focus</vt:lpstr>
      <vt:lpstr>Report Presentation of         CSE350</vt:lpstr>
      <vt:lpstr>Satellites</vt:lpstr>
      <vt:lpstr>PowerPoint Presentation</vt:lpstr>
      <vt:lpstr>PowerPoint Presentation</vt:lpstr>
      <vt:lpstr>Natural Satellites?</vt:lpstr>
      <vt:lpstr>PowerPoint Presentation</vt:lpstr>
      <vt:lpstr>PowerPoint Presentation</vt:lpstr>
      <vt:lpstr>PowerPoint Presentation</vt:lpstr>
      <vt:lpstr>PowerPoint Presentation</vt:lpstr>
      <vt:lpstr>Artificial Satellites?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Artificial Satellites</vt:lpstr>
      <vt:lpstr>Artificial satellite Invention  Story</vt:lpstr>
      <vt:lpstr>PowerPoint Presentation</vt:lpstr>
      <vt:lpstr>PowerPoint Presentation</vt:lpstr>
      <vt:lpstr>How satellite works...</vt:lpstr>
      <vt:lpstr>PowerPoint Presentation</vt:lpstr>
      <vt:lpstr>Types of Satellites</vt:lpstr>
      <vt:lpstr>PowerPoint Presentation</vt:lpstr>
      <vt:lpstr>We have seen already... </vt:lpstr>
      <vt:lpstr>Types, Installation and Operation  of Satellites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Satellite     Applications</vt:lpstr>
      <vt:lpstr>Long distance transmission of </vt:lpstr>
      <vt:lpstr>Used for</vt:lpstr>
      <vt:lpstr> GPS: Global positioning system Weather info collection Agriculture Land and ocean features  including movement of fish in oceans</vt:lpstr>
      <vt:lpstr>Simply saying,                Where not...</vt:lpstr>
      <vt:lpstr>PowerPoint Presentation</vt:lpstr>
      <vt:lpstr>In previous  We’ve seen 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Satellite being key to building   the future digital highways requires all players work together striving for innovation  meeting market challenges To solve problems  </vt:lpstr>
      <vt:lpstr>Need business model</vt:lpstr>
      <vt:lpstr>PowerPoint Presentation</vt:lpstr>
      <vt:lpstr>Any 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Presentation of         CSE350</dc:title>
  <cp:lastModifiedBy>User</cp:lastModifiedBy>
  <cp:revision>1</cp:revision>
  <dcterms:modified xsi:type="dcterms:W3CDTF">2017-12-04T03:54:14Z</dcterms:modified>
</cp:coreProperties>
</file>